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GIF" ContentType="image/gi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70" r:id="rId2"/>
    <p:sldId id="257" r:id="rId3"/>
    <p:sldId id="258" r:id="rId4"/>
    <p:sldId id="259" r:id="rId5"/>
    <p:sldId id="260" r:id="rId6"/>
    <p:sldId id="265" r:id="rId7"/>
    <p:sldId id="261" r:id="rId8"/>
    <p:sldId id="269" r:id="rId9"/>
    <p:sldId id="262" r:id="rId10"/>
    <p:sldId id="263" r:id="rId11"/>
    <p:sldId id="264" r:id="rId12"/>
    <p:sldId id="268" r:id="rId13"/>
    <p:sldId id="26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353" autoAdjust="0"/>
  </p:normalViewPr>
  <p:slideViewPr>
    <p:cSldViewPr snapToGrid="0">
      <p:cViewPr>
        <p:scale>
          <a:sx n="73" d="100"/>
          <a:sy n="73" d="100"/>
        </p:scale>
        <p:origin x="61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820275224207999"/>
          <c:y val="0.15590207721754201"/>
          <c:w val="0.71325427795907403"/>
          <c:h val="0.67832851549024198"/>
        </c:manualLayout>
      </c:layout>
      <c:pieChart>
        <c:varyColors val="1"/>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195"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lang="en-US"/>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jpeg>
</file>

<file path=ppt/media/image10.jpeg>
</file>

<file path=ppt/media/image11.jpeg>
</file>

<file path=ppt/media/image12.png>
</file>

<file path=ppt/media/image13.jpeg>
</file>

<file path=ppt/media/image14.jpeg>
</file>

<file path=ppt/media/image15.png>
</file>

<file path=ppt/media/image16.GIF>
</file>

<file path=ppt/media/image17.jpeg>
</file>

<file path=ppt/media/image18.jpeg>
</file>

<file path=ppt/media/image2.png>
</file>

<file path=ppt/media/image3.png>
</file>

<file path=ppt/media/image4.jpeg>
</file>

<file path=ppt/media/image5.jpeg>
</file>

<file path=ppt/media/image6.jpeg>
</file>

<file path=ppt/media/image7.jpeg>
</file>

<file path=ppt/media/image8.jpeg>
</file>

<file path=ppt/media/image9.jpe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4547582-64C5-4018-96F2-5AAF6B8FB964}" type="datetimeFigureOut">
              <a:rPr lang="en-IN" smtClean="0"/>
              <a:t>19-10-2023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2D9C53-2ACA-4740-8D64-9B3C5E602A49}" type="slidenum">
              <a:rPr lang="en-IN" smtClean="0"/>
              <a:t>‹#›</a:t>
            </a:fld>
            <a:endParaRPr lang="en-IN"/>
          </a:p>
        </p:txBody>
      </p:sp>
    </p:spTree>
    <p:extLst>
      <p:ext uri="{BB962C8B-B14F-4D97-AF65-F5344CB8AC3E}">
        <p14:creationId xmlns:p14="http://schemas.microsoft.com/office/powerpoint/2010/main" val="25681317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10"/>
          </p:nvPr>
        </p:nvSpPr>
        <p:spPr/>
        <p:txBody>
          <a:bodyPr/>
          <a:lstStyle/>
          <a:p>
            <a:fld id="{922D9C53-2ACA-4740-8D64-9B3C5E602A49}" type="slidenum">
              <a:rPr lang="en-IN" smtClean="0"/>
              <a:t>3</a:t>
            </a:fld>
            <a:endParaRPr lang="en-IN"/>
          </a:p>
        </p:txBody>
      </p:sp>
    </p:spTree>
    <p:extLst>
      <p:ext uri="{BB962C8B-B14F-4D97-AF65-F5344CB8AC3E}">
        <p14:creationId xmlns:p14="http://schemas.microsoft.com/office/powerpoint/2010/main" val="3197952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showMasterPhAnim="0" type="title" preserve="1">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39184" y="692150"/>
            <a:ext cx="11885083" cy="6110288"/>
          </a:xfrm>
          <a:prstGeom prst="rect">
            <a:avLst/>
          </a:prstGeom>
          <a:noFill/>
          <a:ln w="9525">
            <a:noFill/>
          </a:ln>
        </p:spPr>
      </p:pic>
      <p:sp>
        <p:nvSpPr>
          <p:cNvPr id="10" name="Rectangle 7"/>
          <p:cNvSpPr>
            <a:spLocks noChangeArrowheads="1"/>
          </p:cNvSpPr>
          <p:nvPr/>
        </p:nvSpPr>
        <p:spPr bwMode="auto">
          <a:xfrm>
            <a:off x="2117" y="549275"/>
            <a:ext cx="12192000" cy="151130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2051" name="Rectangle 3"/>
          <p:cNvSpPr>
            <a:spLocks noGrp="1" noChangeArrowheads="1"/>
          </p:cNvSpPr>
          <p:nvPr>
            <p:ph type="subTitle" idx="1"/>
          </p:nvPr>
        </p:nvSpPr>
        <p:spPr>
          <a:xfrm>
            <a:off x="2544233" y="2492375"/>
            <a:ext cx="7393517" cy="1222375"/>
          </a:xfrm>
        </p:spPr>
        <p:txBody>
          <a:bodyPr anchor="ctr"/>
          <a:lstStyle>
            <a:lvl1pPr marL="0" indent="0" algn="ctr">
              <a:buFontTx/>
              <a:buNone/>
              <a:defRPr/>
            </a:lvl1pPr>
          </a:lstStyle>
          <a:p>
            <a:pPr lvl="0"/>
            <a:r>
              <a:rPr lang="en-US" altLang="zh-CN" noProof="0" smtClean="0"/>
              <a:t>Click to edit Master subtitle style</a:t>
            </a:r>
          </a:p>
        </p:txBody>
      </p:sp>
      <p:sp>
        <p:nvSpPr>
          <p:cNvPr id="2056" name="Rectangle 8"/>
          <p:cNvSpPr>
            <a:spLocks noGrp="1" noChangeArrowheads="1"/>
          </p:cNvSpPr>
          <p:nvPr>
            <p:ph type="ctrTitle"/>
          </p:nvPr>
        </p:nvSpPr>
        <p:spPr>
          <a:xfrm>
            <a:off x="1007533" y="620713"/>
            <a:ext cx="10363200" cy="1470025"/>
          </a:xfrm>
        </p:spPr>
        <p:txBody>
          <a:bodyPr/>
          <a:lstStyle>
            <a:lvl1pPr>
              <a:defRPr sz="3600"/>
            </a:lvl1pPr>
          </a:lstStyle>
          <a:p>
            <a:pPr lvl="0"/>
            <a:r>
              <a:rPr lang="en-US" altLang="zh-CN" noProof="0" smtClean="0"/>
              <a:t>Click to edit Master title style</a:t>
            </a:r>
          </a:p>
        </p:txBody>
      </p:sp>
      <p:sp>
        <p:nvSpPr>
          <p:cNvPr id="11" name="Rectangle 4"/>
          <p:cNvSpPr>
            <a:spLocks noGrp="1" noChangeArrowheads="1"/>
          </p:cNvSpPr>
          <p:nvPr>
            <p:ph type="dt" sz="half" idx="2"/>
          </p:nvPr>
        </p:nvSpPr>
        <p:spPr bwMode="auto">
          <a:xfrm>
            <a:off x="609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6A730F49-B3B4-45B2-82E6-1B835D3FECC0}" type="datetimeFigureOut">
              <a:rPr lang="en-IN" smtClean="0"/>
              <a:t>19-10-2023</a:t>
            </a:fld>
            <a:endParaRPr lang="en-IN"/>
          </a:p>
        </p:txBody>
      </p:sp>
      <p:sp>
        <p:nvSpPr>
          <p:cNvPr id="12" name="Rectangle 5"/>
          <p:cNvSpPr>
            <a:spLocks noGrp="1" noChangeArrowheads="1"/>
          </p:cNvSpPr>
          <p:nvPr>
            <p:ph type="ftr" sz="quarter" idx="3"/>
          </p:nvPr>
        </p:nvSpPr>
        <p:spPr bwMode="auto">
          <a:xfrm>
            <a:off x="4165600" y="6245225"/>
            <a:ext cx="3860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endParaRPr lang="en-IN"/>
          </a:p>
        </p:txBody>
      </p:sp>
      <p:sp>
        <p:nvSpPr>
          <p:cNvPr id="13" name="Rectangle 6"/>
          <p:cNvSpPr>
            <a:spLocks noGrp="1" noChangeArrowheads="1"/>
          </p:cNvSpPr>
          <p:nvPr>
            <p:ph type="sldNum" sz="quarter" idx="4"/>
          </p:nvPr>
        </p:nvSpPr>
        <p:spPr bwMode="auto">
          <a:xfrm>
            <a:off x="8737600" y="6245225"/>
            <a:ext cx="2844800" cy="47625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fld id="{7B7AA9E7-D572-4EB2-B2AF-60B7BAD8E72D}" type="slidenum">
              <a:rPr lang="en-IN" smtClean="0"/>
              <a:t>‹#›</a:t>
            </a:fld>
            <a:endParaRPr lang="en-IN"/>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730F49-B3B4-45B2-82E6-1B835D3FECC0}" type="datetimeFigureOut">
              <a:rPr lang="en-IN" smtClean="0"/>
              <a:t>19-10-2023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38"/>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730F49-B3B4-45B2-82E6-1B835D3FECC0}" type="datetimeFigureOut">
              <a:rPr lang="en-IN" smtClean="0"/>
              <a:t>19-10-2023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A730F49-B3B4-45B2-82E6-1B835D3FECC0}" type="datetimeFigureOut">
              <a:rPr lang="en-IN" smtClean="0"/>
              <a:t>19-10-2023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A730F49-B3B4-45B2-82E6-1B835D3FECC0}" type="datetimeFigureOut">
              <a:rPr lang="en-IN" smtClean="0"/>
              <a:t>19-10-2023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0"/>
            <a:ext cx="5384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0"/>
            <a:ext cx="5384800" cy="452596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A730F49-B3B4-45B2-82E6-1B835D3FECC0}" type="datetimeFigureOut">
              <a:rPr lang="en-IN" smtClean="0"/>
              <a:t>19-10-2023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40317"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40317" y="1681163"/>
            <a:ext cx="515831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0317" y="2505075"/>
            <a:ext cx="5158316"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71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71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A730F49-B3B4-45B2-82E6-1B835D3FECC0}" type="datetimeFigureOut">
              <a:rPr lang="en-IN" smtClean="0"/>
              <a:t>19-10-2023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A730F49-B3B4-45B2-82E6-1B835D3FECC0}" type="datetimeFigureOut">
              <a:rPr lang="en-IN" smtClean="0"/>
              <a:t>19-10-2023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730F49-B3B4-45B2-82E6-1B835D3FECC0}" type="datetimeFigureOut">
              <a:rPr lang="en-IN" smtClean="0"/>
              <a:t>19-10-2023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717"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0F49-B3B4-45B2-82E6-1B835D3FECC0}" type="datetimeFigureOut">
              <a:rPr lang="en-IN" smtClean="0"/>
              <a:t>19-10-2023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0317" y="457200"/>
            <a:ext cx="393276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717" y="987425"/>
            <a:ext cx="6172200" cy="4873625"/>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840317" y="2057400"/>
            <a:ext cx="393276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730F49-B3B4-45B2-82E6-1B835D3FECC0}" type="datetimeFigureOut">
              <a:rPr lang="en-IN" smtClean="0"/>
              <a:t>19-10-2023</a:t>
            </a:fld>
            <a:endParaRPr lang="en-IN"/>
          </a:p>
        </p:txBody>
      </p:sp>
      <p:sp>
        <p:nvSpPr>
          <p:cNvPr id="6" name="Footer Placeholder 5"/>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sp>
        <p:nvSpPr>
          <p:cNvPr id="7" name="Slide Number Placeholder 6"/>
          <p:cNvSpPr>
            <a:spLocks noGrp="1"/>
          </p:cNvSpPr>
          <p:nvPr>
            <p:ph type="sldNum" sz="quarter" idx="12"/>
          </p:nvPr>
        </p:nvSpPr>
        <p:spPr/>
        <p:txBody>
          <a:bodyPr/>
          <a:lstStyle/>
          <a:p>
            <a:fld id="{7B7AA9E7-D572-4EB2-B2AF-60B7BAD8E72D}" type="slidenum">
              <a:rPr lang="en-IN" smtClean="0"/>
              <a:t>‹#›</a:t>
            </a:fld>
            <a:endParaRPr lang="en-IN"/>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auto">
          <a:xfrm>
            <a:off x="2117" y="333375"/>
            <a:ext cx="12192000" cy="100965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1800" b="0" i="0" u="none" strike="noStrike" kern="1200" cap="none" spc="0" normalizeH="0" baseline="0" noProof="0" smtClean="0">
              <a:ln>
                <a:noFill/>
              </a:ln>
              <a:solidFill>
                <a:schemeClr val="tx1"/>
              </a:solidFill>
              <a:effectLst/>
              <a:uLnTx/>
              <a:uFillTx/>
              <a:latin typeface="Arial" panose="020B0604020202020204" pitchFamily="34" charset="0"/>
              <a:ea typeface="SimSun" pitchFamily="2" charset="-122"/>
              <a:cs typeface="+mn-cs"/>
            </a:endParaRPr>
          </a:p>
        </p:txBody>
      </p:sp>
      <p:pic>
        <p:nvPicPr>
          <p:cNvPr id="1027" name="Picture 3" descr="关系图"/>
          <p:cNvPicPr>
            <a:picLocks noChangeAspect="1"/>
          </p:cNvPicPr>
          <p:nvPr/>
        </p:nvPicPr>
        <p:blipFill>
          <a:blip r:embed="rId13"/>
          <a:srcRect t="1094" r="8122" b="13318"/>
          <a:stretch>
            <a:fillRect/>
          </a:stretch>
        </p:blipFill>
        <p:spPr>
          <a:xfrm>
            <a:off x="7730067" y="4438650"/>
            <a:ext cx="4453467" cy="2333625"/>
          </a:xfrm>
          <a:prstGeom prst="rect">
            <a:avLst/>
          </a:prstGeom>
          <a:noFill/>
          <a:ln w="9525">
            <a:noFill/>
          </a:ln>
        </p:spPr>
      </p:pic>
      <p:sp>
        <p:nvSpPr>
          <p:cNvPr id="1028" name="Rectangle 4"/>
          <p:cNvSpPr>
            <a:spLocks noGrp="1"/>
          </p:cNvSpPr>
          <p:nvPr>
            <p:ph type="title"/>
          </p:nvPr>
        </p:nvSpPr>
        <p:spPr>
          <a:xfrm>
            <a:off x="609600" y="274638"/>
            <a:ext cx="10972800" cy="1143000"/>
          </a:xfrm>
          <a:prstGeom prst="rect">
            <a:avLst/>
          </a:prstGeom>
          <a:noFill/>
          <a:ln w="9525">
            <a:noFill/>
          </a:ln>
        </p:spPr>
        <p:txBody>
          <a:bodyPr anchor="ctr" anchorCtr="0"/>
          <a:lstStyle/>
          <a:p>
            <a:pPr lvl="0"/>
            <a:r>
              <a:rPr lang="en-US" altLang="zh-CN" dirty="0"/>
              <a:t>Click to edit Master title style</a:t>
            </a:r>
          </a:p>
        </p:txBody>
      </p:sp>
      <p:sp>
        <p:nvSpPr>
          <p:cNvPr id="1029" name="Rectangle 5"/>
          <p:cNvSpPr>
            <a:spLocks noGrp="1"/>
          </p:cNvSpPr>
          <p:nvPr>
            <p:ph type="body" idx="1"/>
          </p:nvPr>
        </p:nvSpPr>
        <p:spPr>
          <a:xfrm>
            <a:off x="609600" y="1600200"/>
            <a:ext cx="10972800" cy="4525963"/>
          </a:xfrm>
          <a:prstGeom prst="rect">
            <a:avLst/>
          </a:prstGeom>
          <a:noFill/>
          <a:ln w="9525">
            <a:noFill/>
          </a:ln>
        </p:spPr>
        <p:txBody>
          <a:body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p>
        </p:txBody>
      </p:sp>
      <p:sp>
        <p:nvSpPr>
          <p:cNvPr id="1030" name="Rectangle 6"/>
          <p:cNvSpPr>
            <a:spLocks noGrp="1" noChangeArrowheads="1"/>
          </p:cNvSpPr>
          <p:nvPr>
            <p:ph type="dt" sz="half" idx="2"/>
          </p:nvPr>
        </p:nvSpPr>
        <p:spPr bwMode="auto">
          <a:xfrm>
            <a:off x="609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400"/>
            </a:lvl1pPr>
          </a:lstStyle>
          <a:p>
            <a:fld id="{6A730F49-B3B4-45B2-82E6-1B835D3FECC0}" type="datetimeFigureOut">
              <a:rPr lang="en-IN" smtClean="0"/>
              <a:t>19-10-2023</a:t>
            </a:fld>
            <a:endParaRPr lang="en-IN"/>
          </a:p>
        </p:txBody>
      </p:sp>
      <p:sp>
        <p:nvSpPr>
          <p:cNvPr id="1031" name="Rectangle 7"/>
          <p:cNvSpPr>
            <a:spLocks noGrp="1" noChangeArrowheads="1"/>
          </p:cNvSpPr>
          <p:nvPr>
            <p:ph type="ftr" sz="quarter" idx="3"/>
          </p:nvPr>
        </p:nvSpPr>
        <p:spPr bwMode="auto">
          <a:xfrm>
            <a:off x="4165600" y="6245225"/>
            <a:ext cx="3860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400"/>
            </a:lvl1pPr>
          </a:lstStyle>
          <a:p>
            <a:endParaRPr lang="en-IN"/>
          </a:p>
        </p:txBody>
      </p:sp>
      <p:sp>
        <p:nvSpPr>
          <p:cNvPr id="1032" name="Rectangle 8"/>
          <p:cNvSpPr>
            <a:spLocks noGrp="1" noChangeArrowheads="1"/>
          </p:cNvSpPr>
          <p:nvPr>
            <p:ph type="sldNum" sz="quarter" idx="4"/>
          </p:nvPr>
        </p:nvSpPr>
        <p:spPr bwMode="auto">
          <a:xfrm>
            <a:off x="8737600" y="6245225"/>
            <a:ext cx="28448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400"/>
            </a:lvl1pPr>
          </a:lstStyle>
          <a:p>
            <a:fld id="{7B7AA9E7-D572-4EB2-B2AF-60B7BAD8E72D}"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itchFamily="2"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3.png"/><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7.jpeg"/><Relationship Id="rId4" Type="http://schemas.openxmlformats.org/officeDocument/2006/relationships/image" Target="../media/image16.GIF"/></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8.jpe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11.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3.png"/><Relationship Id="rId4"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bwMode="auto">
          <a:xfrm>
            <a:off x="0" y="0"/>
            <a:ext cx="12192000" cy="6858000"/>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none" lIns="91440" tIns="45720" rIns="91440" bIns="45720" numCol="1" rtlCol="0" anchor="ctr"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en-IN" sz="1800" b="0" i="0" u="none" strike="noStrike" cap="none" normalizeH="0" baseline="0" smtClean="0">
              <a:ln>
                <a:noFill/>
              </a:ln>
              <a:solidFill>
                <a:schemeClr val="tx1"/>
              </a:solidFill>
              <a:effectLst/>
              <a:latin typeface="Arial" panose="020B0604020202020204" pitchFamily="34" charset="0"/>
              <a:ea typeface="SimSun" pitchFamily="2" charset="-122"/>
            </a:endParaRPr>
          </a:p>
        </p:txBody>
      </p:sp>
      <p:pic>
        <p:nvPicPr>
          <p:cNvPr id="10" name="Picture 9"/>
          <p:cNvPicPr>
            <a:picLocks noChangeAspect="1"/>
          </p:cNvPicPr>
          <p:nvPr/>
        </p:nvPicPr>
        <p:blipFill>
          <a:blip r:embed="rId4"/>
          <a:stretch>
            <a:fillRect/>
          </a:stretch>
        </p:blipFill>
        <p:spPr>
          <a:xfrm>
            <a:off x="1" y="0"/>
            <a:ext cx="12192000" cy="6858000"/>
          </a:xfrm>
          <a:prstGeom prst="rect">
            <a:avLst/>
          </a:prstGeom>
        </p:spPr>
      </p:pic>
      <p:pic>
        <p:nvPicPr>
          <p:cNvPr id="11"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extLst>
      <p:ext uri="{BB962C8B-B14F-4D97-AF65-F5344CB8AC3E}">
        <p14:creationId xmlns:p14="http://schemas.microsoft.com/office/powerpoint/2010/main" val="19111948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9636" y="1645921"/>
            <a:ext cx="5499462" cy="4647426"/>
          </a:xfrm>
          <a:prstGeom prst="rect">
            <a:avLst/>
          </a:prstGeom>
          <a:noFill/>
        </p:spPr>
        <p:txBody>
          <a:bodyPr wrap="square" rtlCol="0">
            <a:spAutoFit/>
          </a:bodyPr>
          <a:lstStyle/>
          <a:p>
            <a:r>
              <a:rPr lang="en-IN" sz="2400" b="1" dirty="0" smtClean="0">
                <a:latin typeface="Verdana" panose="020B0604030504040204" pitchFamily="34" charset="0"/>
                <a:ea typeface="Verdana" panose="020B0604030504040204" pitchFamily="34" charset="0"/>
              </a:rPr>
              <a:t>Time series Analysis:</a:t>
            </a:r>
          </a:p>
          <a:p>
            <a:endParaRPr lang="en-IN" dirty="0">
              <a:latin typeface="Verdana" panose="020B0604030504040204" pitchFamily="34" charset="0"/>
              <a:ea typeface="Verdana" panose="020B0604030504040204" pitchFamily="34" charset="0"/>
            </a:endParaRPr>
          </a:p>
          <a:p>
            <a:r>
              <a:rPr lang="en-US" sz="2000" dirty="0">
                <a:latin typeface="Verdana" panose="020B0604030504040204" pitchFamily="34" charset="0"/>
                <a:ea typeface="Verdana" panose="020B0604030504040204" pitchFamily="34" charset="0"/>
              </a:rPr>
              <a:t>Proper time series analysis starts by checking and preparing the data, including testing for stationarity and decomposing the series into trend, seasonal, and residual components. Appropriate training and test set selection is important to avoid look-ahead bias. </a:t>
            </a:r>
            <a:endParaRPr lang="en-US" sz="2000" dirty="0" smtClean="0">
              <a:latin typeface="Verdana" panose="020B0604030504040204" pitchFamily="34" charset="0"/>
              <a:ea typeface="Verdana" panose="020B0604030504040204" pitchFamily="34" charset="0"/>
            </a:endParaRPr>
          </a:p>
          <a:p>
            <a:endParaRPr lang="en-US" sz="2000" dirty="0">
              <a:latin typeface="Verdana" panose="020B0604030504040204" pitchFamily="34" charset="0"/>
              <a:ea typeface="Verdana" panose="020B0604030504040204" pitchFamily="34" charset="0"/>
            </a:endParaRPr>
          </a:p>
          <a:p>
            <a:r>
              <a:rPr lang="en-US" b="1" dirty="0" smtClean="0">
                <a:latin typeface="Verdana" panose="020B0604030504040204" pitchFamily="34" charset="0"/>
                <a:ea typeface="Verdana" panose="020B0604030504040204" pitchFamily="34" charset="0"/>
              </a:rPr>
              <a:t>Tools:</a:t>
            </a:r>
          </a:p>
          <a:p>
            <a:endParaRPr lang="en-US" dirty="0" smtClean="0">
              <a:latin typeface="Verdana" panose="020B0604030504040204" pitchFamily="34" charset="0"/>
              <a:ea typeface="Verdana" panose="020B0604030504040204" pitchFamily="34" charset="0"/>
            </a:endParaRPr>
          </a:p>
          <a:p>
            <a:r>
              <a:rPr lang="en-US" dirty="0" smtClean="0">
                <a:latin typeface="Verdana" panose="020B0604030504040204" pitchFamily="34" charset="0"/>
                <a:ea typeface="Verdana" panose="020B0604030504040204" pitchFamily="34" charset="0"/>
              </a:rPr>
              <a:t>Statsmodels.</a:t>
            </a:r>
          </a:p>
          <a:p>
            <a:endParaRPr lang="en-IN" sz="2000" dirty="0">
              <a:latin typeface="Verdana" panose="020B0604030504040204" pitchFamily="34" charset="0"/>
              <a:ea typeface="Verdana" panose="020B0604030504040204" pitchFamily="34" charset="0"/>
            </a:endParaRPr>
          </a:p>
        </p:txBody>
      </p:sp>
      <p:pic>
        <p:nvPicPr>
          <p:cNvPr id="2056" name="Picture 8" descr="What Is a Time Series and How Is It Used to Analyze Dat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39098" y="1645921"/>
            <a:ext cx="6101532" cy="3042648"/>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155"/>
    </mc:Choice>
    <mc:Fallback xmlns="">
      <p:transition spd="slow" advTm="131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418012" y="1609358"/>
            <a:ext cx="6439989" cy="2893100"/>
          </a:xfrm>
          <a:prstGeom prst="rect">
            <a:avLst/>
          </a:prstGeom>
          <a:noFill/>
        </p:spPr>
        <p:txBody>
          <a:bodyPr wrap="square" rtlCol="0">
            <a:spAutoFit/>
          </a:bodyPr>
          <a:lstStyle/>
          <a:p>
            <a:r>
              <a:rPr lang="en-IN" sz="2400" b="1" dirty="0">
                <a:latin typeface="Verdana" panose="020B0604030504040204" pitchFamily="34" charset="0"/>
                <a:ea typeface="Verdana" panose="020B0604030504040204" pitchFamily="34" charset="0"/>
              </a:rPr>
              <a:t>Regression </a:t>
            </a:r>
            <a:r>
              <a:rPr lang="en-IN" sz="2400" b="1" dirty="0" smtClean="0">
                <a:latin typeface="Verdana" panose="020B0604030504040204" pitchFamily="34" charset="0"/>
                <a:ea typeface="Verdana" panose="020B0604030504040204" pitchFamily="34" charset="0"/>
              </a:rPr>
              <a:t>analysis:</a:t>
            </a:r>
          </a:p>
          <a:p>
            <a:endParaRPr lang="en-IN" dirty="0" smtClean="0">
              <a:latin typeface="Verdana" panose="020B0604030504040204" pitchFamily="34" charset="0"/>
              <a:ea typeface="Verdana" panose="020B0604030504040204" pitchFamily="34" charset="0"/>
            </a:endParaRPr>
          </a:p>
          <a:p>
            <a:r>
              <a:rPr lang="en-US" sz="2000" dirty="0">
                <a:latin typeface="Verdana" panose="020B0604030504040204" pitchFamily="34" charset="0"/>
                <a:ea typeface="Verdana" panose="020B0604030504040204" pitchFamily="34" charset="0"/>
              </a:rPr>
              <a:t>Regression analysis models the relationship between a dependent variable and one or more independent variables. </a:t>
            </a:r>
            <a:endParaRPr lang="en-US" sz="2000" dirty="0" smtClean="0">
              <a:latin typeface="Verdana" panose="020B0604030504040204" pitchFamily="34" charset="0"/>
              <a:ea typeface="Verdana" panose="020B0604030504040204" pitchFamily="34" charset="0"/>
            </a:endParaRPr>
          </a:p>
          <a:p>
            <a:endParaRPr lang="en-US" sz="2000" dirty="0" smtClean="0">
              <a:latin typeface="Verdana" panose="020B0604030504040204" pitchFamily="34" charset="0"/>
              <a:ea typeface="Verdana" panose="020B0604030504040204" pitchFamily="34" charset="0"/>
            </a:endParaRPr>
          </a:p>
          <a:p>
            <a:r>
              <a:rPr lang="en-US" sz="2000" b="1" dirty="0" smtClean="0">
                <a:latin typeface="Verdana" panose="020B0604030504040204" pitchFamily="34" charset="0"/>
                <a:ea typeface="Verdana" panose="020B0604030504040204" pitchFamily="34" charset="0"/>
              </a:rPr>
              <a:t>Tools</a:t>
            </a:r>
            <a:r>
              <a:rPr lang="en-US" sz="2000" dirty="0">
                <a:latin typeface="Verdana" panose="020B0604030504040204" pitchFamily="34" charset="0"/>
                <a:ea typeface="Verdana" panose="020B0604030504040204" pitchFamily="34" charset="0"/>
              </a:rPr>
              <a:t>:</a:t>
            </a:r>
            <a:endParaRPr lang="en-US" sz="2000" dirty="0" smtClean="0">
              <a:latin typeface="Verdana" panose="020B0604030504040204" pitchFamily="34" charset="0"/>
              <a:ea typeface="Verdana" panose="020B0604030504040204" pitchFamily="34" charset="0"/>
            </a:endParaRPr>
          </a:p>
          <a:p>
            <a:endParaRPr lang="en-US" sz="2000" dirty="0" smtClean="0">
              <a:latin typeface="Verdana" panose="020B0604030504040204" pitchFamily="34" charset="0"/>
              <a:ea typeface="Verdana" panose="020B0604030504040204" pitchFamily="34" charset="0"/>
            </a:endParaRPr>
          </a:p>
          <a:p>
            <a:r>
              <a:rPr lang="en-US" sz="2000" dirty="0" smtClean="0">
                <a:latin typeface="Verdana" panose="020B0604030504040204" pitchFamily="34" charset="0"/>
                <a:ea typeface="Verdana" panose="020B0604030504040204" pitchFamily="34" charset="0"/>
              </a:rPr>
              <a:t>Sci-kit learn, TensorFlow.</a:t>
            </a:r>
            <a:endParaRPr lang="en-US" sz="2000" dirty="0">
              <a:latin typeface="Verdana" panose="020B0604030504040204" pitchFamily="34" charset="0"/>
              <a:ea typeface="Verdana" panose="020B0604030504040204" pitchFamily="34" charset="0"/>
            </a:endParaRPr>
          </a:p>
        </p:txBody>
      </p:sp>
      <p:pic>
        <p:nvPicPr>
          <p:cNvPr id="3078" name="Picture 6" descr="What Is Regression Analysis? Types, Importance, and Benefi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71510" y="2024743"/>
            <a:ext cx="4480560" cy="267788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060"/>
    </mc:Choice>
    <mc:Fallback xmlns="">
      <p:transition spd="slow" advTm="160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640079" y="535577"/>
            <a:ext cx="5161631" cy="584775"/>
          </a:xfrm>
          <a:prstGeom prst="rect">
            <a:avLst/>
          </a:prstGeom>
          <a:noFill/>
        </p:spPr>
        <p:txBody>
          <a:bodyPr wrap="square" rtlCol="0">
            <a:spAutoFit/>
          </a:bodyPr>
          <a:lstStyle/>
          <a:p>
            <a:r>
              <a:rPr lang="en-IN" sz="3200" b="1" dirty="0" smtClean="0">
                <a:solidFill>
                  <a:srgbClr val="C00000"/>
                </a:solidFill>
                <a:latin typeface="Verdana" panose="020B0604030504040204" pitchFamily="34" charset="0"/>
                <a:ea typeface="Verdana" panose="020B0604030504040204" pitchFamily="34" charset="0"/>
              </a:rPr>
              <a:t>P</a:t>
            </a:r>
            <a:r>
              <a:rPr lang="en-US" sz="3200" b="1" dirty="0" smtClean="0">
                <a:solidFill>
                  <a:srgbClr val="C00000"/>
                </a:solidFill>
              </a:rPr>
              <a:t>ROPOSED SOLUTION</a:t>
            </a:r>
            <a:endParaRPr lang="en-IN" sz="3200" b="1" dirty="0">
              <a:solidFill>
                <a:srgbClr val="C00000"/>
              </a:solidFill>
            </a:endParaRPr>
          </a:p>
        </p:txBody>
      </p:sp>
      <p:sp>
        <p:nvSpPr>
          <p:cNvPr id="5" name="TextBox 4"/>
          <p:cNvSpPr txBox="1"/>
          <p:nvPr/>
        </p:nvSpPr>
        <p:spPr>
          <a:xfrm>
            <a:off x="822960" y="1972491"/>
            <a:ext cx="5995851" cy="3970318"/>
          </a:xfrm>
          <a:prstGeom prst="rect">
            <a:avLst/>
          </a:prstGeom>
          <a:noFill/>
        </p:spPr>
        <p:txBody>
          <a:bodyPr wrap="square" rtlCol="0">
            <a:spAutoFit/>
          </a:bodyPr>
          <a:lstStyle/>
          <a:p>
            <a:r>
              <a:rPr lang="en-US" b="1" dirty="0" smtClean="0">
                <a:latin typeface="Verdana" panose="020B0604030504040204" pitchFamily="34" charset="0"/>
                <a:ea typeface="Verdana" panose="020B0604030504040204" pitchFamily="34" charset="0"/>
              </a:rPr>
              <a:t>Data analysis and forecasting:</a:t>
            </a:r>
          </a:p>
          <a:p>
            <a:endParaRPr lang="en-US" b="1" dirty="0" smtClean="0">
              <a:latin typeface="Verdana" panose="020B0604030504040204" pitchFamily="34" charset="0"/>
              <a:ea typeface="Verdana" panose="020B0604030504040204" pitchFamily="34" charset="0"/>
            </a:endParaRPr>
          </a:p>
          <a:p>
            <a:r>
              <a:rPr lang="en-US" dirty="0" smtClean="0">
                <a:latin typeface="Verdana" panose="020B0604030504040204" pitchFamily="34" charset="0"/>
                <a:ea typeface="Verdana" panose="020B0604030504040204" pitchFamily="34" charset="0"/>
              </a:rPr>
              <a:t>Data </a:t>
            </a:r>
            <a:r>
              <a:rPr lang="en-US" dirty="0">
                <a:latin typeface="Verdana" panose="020B0604030504040204" pitchFamily="34" charset="0"/>
                <a:ea typeface="Verdana" panose="020B0604030504040204" pitchFamily="34" charset="0"/>
              </a:rPr>
              <a:t>science requires predictions and data analysis to function. They involve analyzing past data in order to gain insights and forecast future </a:t>
            </a:r>
            <a:r>
              <a:rPr lang="en-US" dirty="0" smtClean="0">
                <a:latin typeface="Verdana" panose="020B0604030504040204" pitchFamily="34" charset="0"/>
                <a:ea typeface="Verdana" panose="020B0604030504040204" pitchFamily="34" charset="0"/>
              </a:rPr>
              <a:t>patterns. </a:t>
            </a:r>
          </a:p>
          <a:p>
            <a:endParaRPr lang="en-US" dirty="0" smtClean="0">
              <a:latin typeface="Verdana" panose="020B0604030504040204" pitchFamily="34" charset="0"/>
              <a:ea typeface="Verdana" panose="020B0604030504040204" pitchFamily="34" charset="0"/>
            </a:endParaRPr>
          </a:p>
          <a:p>
            <a:endParaRPr lang="en-US" dirty="0">
              <a:latin typeface="Verdana" panose="020B0604030504040204" pitchFamily="34" charset="0"/>
              <a:ea typeface="Verdana" panose="020B0604030504040204" pitchFamily="34" charset="0"/>
            </a:endParaRPr>
          </a:p>
          <a:p>
            <a:r>
              <a:rPr lang="en-US" b="1" dirty="0" smtClean="0">
                <a:latin typeface="Verdana" panose="020B0604030504040204" pitchFamily="34" charset="0"/>
                <a:ea typeface="Verdana" panose="020B0604030504040204" pitchFamily="34" charset="0"/>
              </a:rPr>
              <a:t>Continuous monitoring and updating:</a:t>
            </a:r>
          </a:p>
          <a:p>
            <a:endParaRPr lang="en-US" dirty="0">
              <a:latin typeface="Verdana" panose="020B0604030504040204" pitchFamily="34" charset="0"/>
              <a:ea typeface="Verdana" panose="020B0604030504040204" pitchFamily="34" charset="0"/>
            </a:endParaRPr>
          </a:p>
          <a:p>
            <a:r>
              <a:rPr lang="en-US" dirty="0" smtClean="0">
                <a:latin typeface="Verdana" panose="020B0604030504040204" pitchFamily="34" charset="0"/>
                <a:ea typeface="Verdana" panose="020B0604030504040204" pitchFamily="34" charset="0"/>
              </a:rPr>
              <a:t>Set </a:t>
            </a:r>
            <a:r>
              <a:rPr lang="en-US" dirty="0">
                <a:latin typeface="Verdana" panose="020B0604030504040204" pitchFamily="34" charset="0"/>
                <a:ea typeface="Verdana" panose="020B0604030504040204" pitchFamily="34" charset="0"/>
              </a:rPr>
              <a:t>up a system for continuous monitoring of relevant data and models. Regularly update your models to adapt to changing conditions and improve predictive accuracy.</a:t>
            </a:r>
            <a:endParaRPr lang="en-IN" dirty="0">
              <a:latin typeface="Verdana" panose="020B0604030504040204" pitchFamily="34" charset="0"/>
              <a:ea typeface="Verdana" panose="020B0604030504040204" pitchFamily="34" charset="0"/>
            </a:endParaRPr>
          </a:p>
        </p:txBody>
      </p:sp>
      <p:sp>
        <p:nvSpPr>
          <p:cNvPr id="6" name="AutoShape 2" descr="Forecasting vs Predictive Analytics - P3 Adaptive"/>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7" name="AutoShape 4" descr="Forecasting vs Predictive Analytics - P3 Adaptive"/>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34151" y="1345474"/>
            <a:ext cx="5418364" cy="2782389"/>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68344" y="4127863"/>
            <a:ext cx="3051810" cy="211583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5514"/>
    </mc:Choice>
    <mc:Fallback xmlns="">
      <p:transition spd="slow" advTm="25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763"/>
    </mc:Choice>
    <mc:Fallback xmlns="">
      <p:transition spd="slow" advTm="67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7339" y="1136080"/>
            <a:ext cx="2882544" cy="2696705"/>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4" name="Picture 13"/>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025357" y="1102732"/>
            <a:ext cx="2642350" cy="2696704"/>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5" name="Picture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406339" y="1069383"/>
            <a:ext cx="2405918" cy="2763402"/>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16" name="Picture 1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880807" y="1069383"/>
            <a:ext cx="2789418" cy="2854040"/>
          </a:xfrm>
          <a:prstGeom prst="roundRect">
            <a:avLst>
              <a:gd name="adj" fmla="val 4167"/>
            </a:avLst>
          </a:prstGeom>
          <a:solidFill>
            <a:srgbClr val="FFFFFF"/>
          </a:solidFill>
          <a:ln w="76200" cap="sq">
            <a:solidFill>
              <a:srgbClr val="EAEAEA"/>
            </a:solidFill>
            <a:miter lim="800000"/>
            <a:headEnd/>
            <a:tailEnd/>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17" name="TextBox 16"/>
          <p:cNvSpPr txBox="1"/>
          <p:nvPr/>
        </p:nvSpPr>
        <p:spPr>
          <a:xfrm>
            <a:off x="433953" y="4242179"/>
            <a:ext cx="2755930" cy="1754326"/>
          </a:xfrm>
          <a:prstGeom prst="rect">
            <a:avLst/>
          </a:prstGeom>
          <a:noFill/>
        </p:spPr>
        <p:txBody>
          <a:bodyPr wrap="square" rtlCol="0">
            <a:spAutoFit/>
          </a:bodyPr>
          <a:lstStyle/>
          <a:p>
            <a:r>
              <a:rPr lang="en-US" dirty="0" smtClean="0"/>
              <a:t>Manohar Venkat Seeram</a:t>
            </a:r>
          </a:p>
          <a:p>
            <a:pPr marL="285750" indent="-285750">
              <a:buFont typeface="Arial" panose="020B0604020202020204" pitchFamily="34" charset="0"/>
              <a:buChar char="•"/>
            </a:pPr>
            <a:r>
              <a:rPr lang="en-US" dirty="0" smtClean="0"/>
              <a:t>Team Leader</a:t>
            </a:r>
          </a:p>
          <a:p>
            <a:pPr marL="285750" indent="-285750">
              <a:buFont typeface="Arial" panose="020B0604020202020204" pitchFamily="34" charset="0"/>
              <a:buChar char="•"/>
            </a:pPr>
            <a:r>
              <a:rPr lang="en-US" dirty="0" smtClean="0"/>
              <a:t>Data Acquisition</a:t>
            </a:r>
          </a:p>
          <a:p>
            <a:pPr marL="285750" indent="-285750">
              <a:buFont typeface="Arial" panose="020B0604020202020204" pitchFamily="34" charset="0"/>
              <a:buChar char="•"/>
            </a:pPr>
            <a:r>
              <a:rPr lang="en-US" dirty="0" smtClean="0"/>
              <a:t>Model Development</a:t>
            </a:r>
          </a:p>
          <a:p>
            <a:endParaRPr lang="en-US" dirty="0" smtClean="0"/>
          </a:p>
          <a:p>
            <a:pPr marL="285750" indent="-285750">
              <a:buFont typeface="Arial" panose="020B0604020202020204" pitchFamily="34" charset="0"/>
              <a:buChar char="•"/>
            </a:pPr>
            <a:endParaRPr lang="en-IN" dirty="0"/>
          </a:p>
        </p:txBody>
      </p:sp>
      <p:sp>
        <p:nvSpPr>
          <p:cNvPr id="18" name="TextBox 17"/>
          <p:cNvSpPr txBox="1"/>
          <p:nvPr/>
        </p:nvSpPr>
        <p:spPr>
          <a:xfrm>
            <a:off x="3406339" y="4169044"/>
            <a:ext cx="2405918" cy="1200329"/>
          </a:xfrm>
          <a:prstGeom prst="rect">
            <a:avLst/>
          </a:prstGeom>
          <a:noFill/>
        </p:spPr>
        <p:txBody>
          <a:bodyPr wrap="square" rtlCol="0">
            <a:spAutoFit/>
          </a:bodyPr>
          <a:lstStyle/>
          <a:p>
            <a:r>
              <a:rPr lang="en-US" dirty="0" smtClean="0"/>
              <a:t>Guduru Sri Vidhya</a:t>
            </a:r>
          </a:p>
          <a:p>
            <a:pPr marL="285750" indent="-285750">
              <a:buFont typeface="Arial" panose="020B0604020202020204" pitchFamily="34" charset="0"/>
              <a:buChar char="•"/>
            </a:pPr>
            <a:r>
              <a:rPr lang="en-US" dirty="0" smtClean="0"/>
              <a:t>Story Telling</a:t>
            </a:r>
          </a:p>
          <a:p>
            <a:pPr marL="285750" indent="-285750">
              <a:buFont typeface="Arial" panose="020B0604020202020204" pitchFamily="34" charset="0"/>
              <a:buChar char="•"/>
            </a:pPr>
            <a:r>
              <a:rPr lang="en-US" dirty="0" smtClean="0"/>
              <a:t>Data Visualization</a:t>
            </a:r>
          </a:p>
          <a:p>
            <a:pPr marL="285750" indent="-285750">
              <a:buFont typeface="Arial" panose="020B0604020202020204" pitchFamily="34" charset="0"/>
              <a:buChar char="•"/>
            </a:pPr>
            <a:endParaRPr lang="en-IN" dirty="0"/>
          </a:p>
        </p:txBody>
      </p:sp>
      <p:sp>
        <p:nvSpPr>
          <p:cNvPr id="19" name="TextBox 18"/>
          <p:cNvSpPr txBox="1"/>
          <p:nvPr/>
        </p:nvSpPr>
        <p:spPr>
          <a:xfrm>
            <a:off x="6025357" y="4185856"/>
            <a:ext cx="2266236" cy="1477328"/>
          </a:xfrm>
          <a:prstGeom prst="rect">
            <a:avLst/>
          </a:prstGeom>
          <a:noFill/>
        </p:spPr>
        <p:txBody>
          <a:bodyPr wrap="square" rtlCol="0">
            <a:spAutoFit/>
          </a:bodyPr>
          <a:lstStyle/>
          <a:p>
            <a:r>
              <a:rPr lang="en-US" dirty="0" smtClean="0"/>
              <a:t>Satish Nepal</a:t>
            </a:r>
          </a:p>
          <a:p>
            <a:pPr marL="285750" indent="-285750">
              <a:buFont typeface="Arial" panose="020B0604020202020204" pitchFamily="34" charset="0"/>
              <a:buChar char="•"/>
            </a:pPr>
            <a:r>
              <a:rPr lang="en-US" dirty="0" smtClean="0"/>
              <a:t>Data Preprocessing</a:t>
            </a:r>
          </a:p>
          <a:p>
            <a:pPr marL="285750" indent="-285750">
              <a:buFont typeface="Arial" panose="020B0604020202020204" pitchFamily="34" charset="0"/>
              <a:buChar char="•"/>
            </a:pPr>
            <a:r>
              <a:rPr lang="en-US" dirty="0" smtClean="0"/>
              <a:t>Report Development</a:t>
            </a:r>
            <a:endParaRPr lang="en-IN" dirty="0"/>
          </a:p>
        </p:txBody>
      </p:sp>
      <p:sp>
        <p:nvSpPr>
          <p:cNvPr id="20" name="TextBox 19"/>
          <p:cNvSpPr txBox="1"/>
          <p:nvPr/>
        </p:nvSpPr>
        <p:spPr>
          <a:xfrm>
            <a:off x="9109715" y="4169044"/>
            <a:ext cx="2560510" cy="1200329"/>
          </a:xfrm>
          <a:prstGeom prst="rect">
            <a:avLst/>
          </a:prstGeom>
          <a:noFill/>
        </p:spPr>
        <p:txBody>
          <a:bodyPr wrap="square" rtlCol="0">
            <a:spAutoFit/>
          </a:bodyPr>
          <a:lstStyle/>
          <a:p>
            <a:r>
              <a:rPr lang="en-US" dirty="0" smtClean="0"/>
              <a:t>Madisetty Venkata Sai Rakesh</a:t>
            </a:r>
          </a:p>
          <a:p>
            <a:pPr marL="285750" indent="-285750">
              <a:buFont typeface="Arial" panose="020B0604020202020204" pitchFamily="34" charset="0"/>
              <a:buChar char="•"/>
            </a:pPr>
            <a:r>
              <a:rPr lang="en-US" dirty="0" smtClean="0"/>
              <a:t>Model Deployment</a:t>
            </a:r>
          </a:p>
          <a:p>
            <a:pPr marL="285750" indent="-285750">
              <a:buFont typeface="Arial" panose="020B0604020202020204" pitchFamily="34" charset="0"/>
              <a:buChar char="•"/>
            </a:pPr>
            <a:r>
              <a:rPr lang="en-US" dirty="0" smtClean="0"/>
              <a:t>Data Visualization</a:t>
            </a:r>
            <a:endParaRPr lang="en-IN" dirty="0"/>
          </a:p>
        </p:txBody>
      </p:sp>
      <p:sp>
        <p:nvSpPr>
          <p:cNvPr id="21" name="TextBox 20"/>
          <p:cNvSpPr txBox="1"/>
          <p:nvPr/>
        </p:nvSpPr>
        <p:spPr>
          <a:xfrm>
            <a:off x="4403401" y="248220"/>
            <a:ext cx="4477406" cy="584775"/>
          </a:xfrm>
          <a:prstGeom prst="rect">
            <a:avLst/>
          </a:prstGeom>
          <a:noFill/>
        </p:spPr>
        <p:txBody>
          <a:bodyPr wrap="square" rtlCol="0">
            <a:spAutoFit/>
          </a:bodyPr>
          <a:lstStyle/>
          <a:p>
            <a:r>
              <a:rPr lang="en-US" sz="3200" dirty="0" smtClean="0">
                <a:solidFill>
                  <a:srgbClr val="C00000"/>
                </a:solidFill>
              </a:rPr>
              <a:t>TEAM-06</a:t>
            </a:r>
            <a:endParaRPr lang="en-IN" sz="3200" dirty="0">
              <a:solidFill>
                <a:srgbClr val="C00000"/>
              </a:solidFill>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398"/>
    </mc:Choice>
    <mc:Fallback xmlns="">
      <p:transition spd="slow" advTm="43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57200" y="322778"/>
            <a:ext cx="11031794" cy="6309420"/>
          </a:xfrm>
          <a:prstGeom prst="rect">
            <a:avLst/>
          </a:prstGeom>
          <a:noFill/>
        </p:spPr>
        <p:txBody>
          <a:bodyPr wrap="square" rtlCol="0">
            <a:spAutoFit/>
          </a:bodyPr>
          <a:lstStyle/>
          <a:p>
            <a:r>
              <a:rPr lang="en-IN" sz="3200" b="1" dirty="0" smtClean="0">
                <a:solidFill>
                  <a:srgbClr val="C00000"/>
                </a:solidFill>
                <a:latin typeface="Verdana" panose="020B0604030504040204" pitchFamily="34" charset="0"/>
                <a:ea typeface="Verdana" panose="020B0604030504040204" pitchFamily="34" charset="0"/>
              </a:rPr>
              <a:t>TABLE OF CONTENTS</a:t>
            </a:r>
          </a:p>
          <a:p>
            <a:endParaRPr lang="en-IN" sz="4800" dirty="0" smtClean="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IN" sz="3200" dirty="0" smtClean="0">
                <a:latin typeface="Verdana" panose="020B0604030504040204" pitchFamily="34" charset="0"/>
                <a:ea typeface="Verdana" panose="020B0604030504040204" pitchFamily="34" charset="0"/>
              </a:rPr>
              <a:t>Abstract</a:t>
            </a:r>
          </a:p>
          <a:p>
            <a:pPr marL="285750" indent="-285750">
              <a:buFont typeface="Arial" panose="020B0604020202020204" pitchFamily="34" charset="0"/>
              <a:buChar char="•"/>
            </a:pPr>
            <a:endParaRPr lang="en-IN" sz="3200" dirty="0" smtClean="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IN" sz="3200" dirty="0" smtClean="0">
                <a:latin typeface="Verdana" panose="020B0604030504040204" pitchFamily="34" charset="0"/>
                <a:ea typeface="Verdana" panose="020B0604030504040204" pitchFamily="34" charset="0"/>
              </a:rPr>
              <a:t>Dataset</a:t>
            </a:r>
          </a:p>
          <a:p>
            <a:pPr marL="285750" indent="-285750">
              <a:buFont typeface="Arial" panose="020B0604020202020204" pitchFamily="34" charset="0"/>
              <a:buChar char="•"/>
            </a:pPr>
            <a:endParaRPr lang="en-IN" sz="3200" dirty="0" smtClean="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IN" sz="3200" dirty="0" smtClean="0">
                <a:latin typeface="Verdana" panose="020B0604030504040204" pitchFamily="34" charset="0"/>
                <a:ea typeface="Verdana" panose="020B0604030504040204" pitchFamily="34" charset="0"/>
              </a:rPr>
              <a:t>Challenges</a:t>
            </a:r>
          </a:p>
          <a:p>
            <a:endParaRPr lang="en-IN" sz="3200" dirty="0" smtClean="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IN" sz="3200" dirty="0" smtClean="0">
                <a:latin typeface="Verdana" panose="020B0604030504040204" pitchFamily="34" charset="0"/>
                <a:ea typeface="Verdana" panose="020B0604030504040204" pitchFamily="34" charset="0"/>
              </a:rPr>
              <a:t>Methodologies &amp; Tools</a:t>
            </a:r>
          </a:p>
          <a:p>
            <a:pPr marL="285750" indent="-285750">
              <a:buFont typeface="Arial" panose="020B0604020202020204" pitchFamily="34" charset="0"/>
              <a:buChar char="•"/>
            </a:pPr>
            <a:endParaRPr lang="en-IN" sz="3200" dirty="0" smtClean="0">
              <a:latin typeface="Verdana" panose="020B0604030504040204" pitchFamily="34" charset="0"/>
              <a:ea typeface="Verdana" panose="020B0604030504040204" pitchFamily="34" charset="0"/>
            </a:endParaRPr>
          </a:p>
          <a:p>
            <a:pPr marL="285750" indent="-285750">
              <a:buFont typeface="Arial" panose="020B0604020202020204" pitchFamily="34" charset="0"/>
              <a:buChar char="•"/>
            </a:pPr>
            <a:r>
              <a:rPr lang="en-IN" sz="3200" dirty="0" smtClean="0">
                <a:latin typeface="Verdana" panose="020B0604030504040204" pitchFamily="34" charset="0"/>
                <a:ea typeface="Verdana" panose="020B0604030504040204" pitchFamily="34" charset="0"/>
              </a:rPr>
              <a:t>Proposed Solution</a:t>
            </a:r>
          </a:p>
          <a:p>
            <a:pPr marL="285750" indent="-285750">
              <a:buFont typeface="Arial" panose="020B0604020202020204" pitchFamily="34" charset="0"/>
              <a:buChar char="•"/>
            </a:pPr>
            <a:endParaRPr lang="en-IN" dirty="0" smtClean="0"/>
          </a:p>
          <a:p>
            <a:pPr marL="285750" indent="-285750">
              <a:buFont typeface="Arial" panose="020B0604020202020204" pitchFamily="34" charset="0"/>
              <a:buChar char="•"/>
            </a:pPr>
            <a:endParaRPr lang="en-IN" dirty="0"/>
          </a:p>
        </p:txBody>
      </p:sp>
      <p:pic>
        <p:nvPicPr>
          <p:cNvPr id="1026" name="Picture 2" descr="https://tse4.mm.bing.net/th?id=OIP.23NsiUT_kDrVXHz0V44RlAHaFI&amp;pid=Api&amp;P=0&amp;h=18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02595" y="1401096"/>
            <a:ext cx="5486399" cy="3923071"/>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064"/>
    </mc:Choice>
    <mc:Fallback xmlns="">
      <p:transition spd="slow" advTm="3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94967" y="1017638"/>
            <a:ext cx="6356556" cy="4770537"/>
          </a:xfrm>
          <a:prstGeom prst="rect">
            <a:avLst/>
          </a:prstGeom>
          <a:noFill/>
        </p:spPr>
        <p:txBody>
          <a:bodyPr wrap="square" rtlCol="0">
            <a:spAutoFit/>
          </a:bodyPr>
          <a:lstStyle/>
          <a:p>
            <a:r>
              <a:rPr lang="en-IN" sz="2800" b="1" dirty="0" smtClean="0">
                <a:solidFill>
                  <a:srgbClr val="C00000"/>
                </a:solidFill>
                <a:latin typeface="Verdana" panose="020B0604030504040204" pitchFamily="34" charset="0"/>
                <a:ea typeface="Verdana" panose="020B0604030504040204" pitchFamily="34" charset="0"/>
              </a:rPr>
              <a:t>ABSTRACT</a:t>
            </a:r>
          </a:p>
          <a:p>
            <a:endParaRPr lang="en-IN" sz="2400" dirty="0">
              <a:latin typeface="Verdana" panose="020B0604030504040204" pitchFamily="34" charset="0"/>
              <a:ea typeface="Verdana" panose="020B0604030504040204" pitchFamily="34" charset="0"/>
            </a:endParaRPr>
          </a:p>
          <a:p>
            <a:r>
              <a:rPr lang="en-IN" sz="2400" dirty="0" smtClean="0">
                <a:latin typeface="Verdana" panose="020B0604030504040204" pitchFamily="34" charset="0"/>
                <a:ea typeface="Verdana" panose="020B0604030504040204" pitchFamily="34" charset="0"/>
              </a:rPr>
              <a:t>Food price inflation is an important metric to inform economic policy but traditional sources of consumer prices are too often produced with delay during crisis and only at  an aggregate level. This may poorly reflect the actual price trends in rural or poverty-</a:t>
            </a:r>
            <a:r>
              <a:rPr lang="en-IN" sz="2400" dirty="0" err="1" smtClean="0">
                <a:latin typeface="Verdana" panose="020B0604030504040204" pitchFamily="34" charset="0"/>
                <a:ea typeface="Verdana" panose="020B0604030504040204" pitchFamily="34" charset="0"/>
              </a:rPr>
              <a:t>striken</a:t>
            </a:r>
            <a:r>
              <a:rPr lang="en-IN" sz="2400" dirty="0" smtClean="0">
                <a:latin typeface="Verdana" panose="020B0604030504040204" pitchFamily="34" charset="0"/>
                <a:ea typeface="Verdana" panose="020B0604030504040204" pitchFamily="34" charset="0"/>
              </a:rPr>
              <a:t> areas where large populations reside in fragile situation. </a:t>
            </a:r>
          </a:p>
          <a:p>
            <a:endParaRPr lang="en-IN" dirty="0"/>
          </a:p>
          <a:p>
            <a:endParaRPr lang="en-IN" dirty="0" smtClean="0"/>
          </a:p>
        </p:txBody>
      </p:sp>
      <p:pic>
        <p:nvPicPr>
          <p:cNvPr id="2050" name="Picture 2" descr="https://tse4.mm.bing.net/th?id=OIP.ud-gW34CoHWyo86D-gdo1gHaEL&amp;pid=Api&amp;P=0&amp;h=18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1523" y="2064774"/>
            <a:ext cx="5388865" cy="283641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2883"/>
    </mc:Choice>
    <mc:Fallback xmlns="">
      <p:transition spd="slow" advTm="32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37744" y="749808"/>
            <a:ext cx="11173968" cy="1138773"/>
          </a:xfrm>
          <a:prstGeom prst="rect">
            <a:avLst/>
          </a:prstGeom>
          <a:noFill/>
        </p:spPr>
        <p:txBody>
          <a:bodyPr wrap="square" rtlCol="0">
            <a:spAutoFit/>
          </a:bodyPr>
          <a:lstStyle/>
          <a:p>
            <a:r>
              <a:rPr lang="en-IN" sz="3200" b="1" dirty="0" smtClean="0">
                <a:solidFill>
                  <a:srgbClr val="C00000"/>
                </a:solidFill>
                <a:latin typeface="Verdana" panose="020B0604030504040204" pitchFamily="34" charset="0"/>
                <a:ea typeface="Verdana" panose="020B0604030504040204" pitchFamily="34" charset="0"/>
              </a:rPr>
              <a:t>DATASET</a:t>
            </a:r>
            <a:endParaRPr lang="en-IN" sz="3200" b="1" dirty="0" smtClean="0">
              <a:latin typeface="Verdana" panose="020B0604030504040204" pitchFamily="34" charset="0"/>
              <a:ea typeface="Verdana" panose="020B0604030504040204" pitchFamily="34" charset="0"/>
            </a:endParaRPr>
          </a:p>
          <a:p>
            <a:endParaRPr lang="en-IN" dirty="0" smtClean="0"/>
          </a:p>
          <a:p>
            <a:endParaRPr lang="en-IN"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9604" y="749808"/>
            <a:ext cx="6711696" cy="4942985"/>
          </a:xfrm>
          <a:prstGeom prst="rect">
            <a:avLst/>
          </a:prstGeom>
        </p:spPr>
      </p:pic>
      <p:sp>
        <p:nvSpPr>
          <p:cNvPr id="8" name="TextBox 7"/>
          <p:cNvSpPr txBox="1"/>
          <p:nvPr/>
        </p:nvSpPr>
        <p:spPr>
          <a:xfrm>
            <a:off x="237744" y="1565415"/>
            <a:ext cx="3931920" cy="3785652"/>
          </a:xfrm>
          <a:prstGeom prst="rect">
            <a:avLst/>
          </a:prstGeom>
          <a:noFill/>
        </p:spPr>
        <p:txBody>
          <a:bodyPr wrap="square" rtlCol="0">
            <a:spAutoFit/>
          </a:bodyPr>
          <a:lstStyle/>
          <a:p>
            <a:r>
              <a:rPr lang="en-IN" sz="2400" dirty="0" smtClean="0">
                <a:latin typeface="Verdana" panose="020B0604030504040204" pitchFamily="34" charset="0"/>
                <a:ea typeface="Verdana" panose="020B0604030504040204" pitchFamily="34" charset="0"/>
              </a:rPr>
              <a:t>Monthly Food </a:t>
            </a:r>
            <a:r>
              <a:rPr lang="en-IN" sz="2400" dirty="0">
                <a:latin typeface="Verdana" panose="020B0604030504040204" pitchFamily="34" charset="0"/>
                <a:ea typeface="Verdana" panose="020B0604030504040204" pitchFamily="34" charset="0"/>
              </a:rPr>
              <a:t>P</a:t>
            </a:r>
            <a:r>
              <a:rPr lang="en-IN" sz="2400" dirty="0" smtClean="0">
                <a:latin typeface="Verdana" panose="020B0604030504040204" pitchFamily="34" charset="0"/>
                <a:ea typeface="Verdana" panose="020B0604030504040204" pitchFamily="34" charset="0"/>
              </a:rPr>
              <a:t>rice Inflation dataset is taken from Kaggle</a:t>
            </a:r>
            <a:r>
              <a:rPr lang="en-IN" sz="2400" dirty="0" smtClean="0"/>
              <a:t>. </a:t>
            </a:r>
          </a:p>
          <a:p>
            <a:r>
              <a:rPr lang="en-IN" sz="2400" dirty="0" smtClean="0">
                <a:latin typeface="Verdana" panose="020B0604030504040204" pitchFamily="34" charset="0"/>
                <a:ea typeface="Verdana" panose="020B0604030504040204" pitchFamily="34" charset="0"/>
              </a:rPr>
              <a:t>The following challenges were extracted based on this dataset and this project provides valuable insights for decision –makers</a:t>
            </a:r>
            <a:r>
              <a:rPr lang="en-IN" dirty="0" smtClean="0"/>
              <a:t>.</a:t>
            </a:r>
            <a:endParaRPr lang="en-IN"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2536"/>
    </mc:Choice>
    <mc:Fallback xmlns="">
      <p:transition spd="slow" advTm="125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712" y="762000"/>
            <a:ext cx="10696575" cy="533400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753"/>
    </mc:Choice>
    <mc:Fallback xmlns="">
      <p:transition spd="slow" advTm="5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926541" y="860611"/>
            <a:ext cx="4706471" cy="1046440"/>
          </a:xfrm>
          <a:prstGeom prst="rect">
            <a:avLst/>
          </a:prstGeom>
          <a:noFill/>
        </p:spPr>
        <p:txBody>
          <a:bodyPr wrap="square" rtlCol="0">
            <a:spAutoFit/>
          </a:bodyPr>
          <a:lstStyle/>
          <a:p>
            <a:r>
              <a:rPr lang="en-IN" dirty="0" smtClean="0"/>
              <a:t>                                          </a:t>
            </a:r>
            <a:r>
              <a:rPr lang="en-IN" sz="4400" dirty="0" smtClean="0"/>
              <a:t>CHALLENGES</a:t>
            </a:r>
            <a:endParaRPr lang="en-IN" sz="4400" dirty="0"/>
          </a:p>
        </p:txBody>
      </p:sp>
      <p:cxnSp>
        <p:nvCxnSpPr>
          <p:cNvPr id="17" name="Straight Connector 16"/>
          <p:cNvCxnSpPr/>
          <p:nvPr/>
        </p:nvCxnSpPr>
        <p:spPr>
          <a:xfrm flipV="1">
            <a:off x="2097741" y="2904565"/>
            <a:ext cx="7933765" cy="5378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097741" y="2958353"/>
            <a:ext cx="0" cy="578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a:off x="5741894" y="2944906"/>
            <a:ext cx="0" cy="5782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10031506" y="2904565"/>
            <a:ext cx="0" cy="7395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Rectangle 24"/>
          <p:cNvSpPr/>
          <p:nvPr/>
        </p:nvSpPr>
        <p:spPr>
          <a:xfrm>
            <a:off x="1102660" y="3536576"/>
            <a:ext cx="2164976" cy="104848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smtClean="0">
                <a:latin typeface="Verdana" panose="020B0604030504040204" pitchFamily="34" charset="0"/>
                <a:ea typeface="Verdana" panose="020B0604030504040204" pitchFamily="34" charset="0"/>
              </a:rPr>
              <a:t>Labour Cost</a:t>
            </a:r>
            <a:endParaRPr lang="en-IN" sz="2000" b="1" dirty="0">
              <a:latin typeface="Verdana" panose="020B0604030504040204" pitchFamily="34" charset="0"/>
              <a:ea typeface="Verdana" panose="020B0604030504040204" pitchFamily="34" charset="0"/>
            </a:endParaRPr>
          </a:p>
        </p:txBody>
      </p:sp>
      <p:sp>
        <p:nvSpPr>
          <p:cNvPr id="27" name="Rectangle 26"/>
          <p:cNvSpPr/>
          <p:nvPr/>
        </p:nvSpPr>
        <p:spPr>
          <a:xfrm>
            <a:off x="3892924" y="965758"/>
            <a:ext cx="4074458" cy="95474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3600" b="1" dirty="0" smtClean="0">
                <a:ln w="22225">
                  <a:solidFill>
                    <a:schemeClr val="accent2"/>
                  </a:solidFill>
                  <a:prstDash val="solid"/>
                </a:ln>
                <a:solidFill>
                  <a:srgbClr val="C00000"/>
                </a:solidFill>
                <a:latin typeface="Verdana" panose="020B0604030504040204" pitchFamily="34" charset="0"/>
                <a:ea typeface="Verdana" panose="020B0604030504040204" pitchFamily="34" charset="0"/>
              </a:rPr>
              <a:t>CHALLENGES</a:t>
            </a:r>
            <a:endParaRPr lang="en-IN" sz="3600" b="1" dirty="0">
              <a:ln w="22225">
                <a:solidFill>
                  <a:schemeClr val="accent2"/>
                </a:solidFill>
                <a:prstDash val="solid"/>
              </a:ln>
              <a:solidFill>
                <a:srgbClr val="C00000"/>
              </a:solidFill>
              <a:latin typeface="Verdana" panose="020B0604030504040204" pitchFamily="34" charset="0"/>
              <a:ea typeface="Verdana" panose="020B0604030504040204" pitchFamily="34" charset="0"/>
            </a:endParaRPr>
          </a:p>
        </p:txBody>
      </p:sp>
      <p:sp>
        <p:nvSpPr>
          <p:cNvPr id="28" name="Rectangle 27"/>
          <p:cNvSpPr/>
          <p:nvPr/>
        </p:nvSpPr>
        <p:spPr>
          <a:xfrm>
            <a:off x="4518212" y="3536576"/>
            <a:ext cx="2823883" cy="104848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smtClean="0">
                <a:latin typeface="Verdana" panose="020B0604030504040204" pitchFamily="34" charset="0"/>
                <a:ea typeface="Verdana" panose="020B0604030504040204" pitchFamily="34" charset="0"/>
              </a:rPr>
              <a:t>Supply Chain Disruption</a:t>
            </a:r>
            <a:endParaRPr lang="en-IN" sz="2000" b="1" dirty="0">
              <a:latin typeface="Verdana" panose="020B0604030504040204" pitchFamily="34" charset="0"/>
              <a:ea typeface="Verdana" panose="020B0604030504040204" pitchFamily="34" charset="0"/>
            </a:endParaRPr>
          </a:p>
        </p:txBody>
      </p:sp>
      <p:sp>
        <p:nvSpPr>
          <p:cNvPr id="29" name="Rectangle 28"/>
          <p:cNvSpPr/>
          <p:nvPr/>
        </p:nvSpPr>
        <p:spPr>
          <a:xfrm>
            <a:off x="8740588" y="3644153"/>
            <a:ext cx="2689412" cy="94091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2000" b="1" dirty="0" smtClean="0"/>
              <a:t>Market Competition</a:t>
            </a:r>
            <a:endParaRPr lang="en-IN" sz="2000" b="1" dirty="0"/>
          </a:p>
        </p:txBody>
      </p:sp>
      <p:cxnSp>
        <p:nvCxnSpPr>
          <p:cNvPr id="31" name="Straight Connector 30"/>
          <p:cNvCxnSpPr/>
          <p:nvPr/>
        </p:nvCxnSpPr>
        <p:spPr>
          <a:xfrm>
            <a:off x="5741894" y="2070846"/>
            <a:ext cx="1" cy="847166"/>
          </a:xfrm>
          <a:prstGeom prst="line">
            <a:avLst/>
          </a:prstGeom>
        </p:spPr>
        <p:style>
          <a:lnRef idx="1">
            <a:schemeClr val="accent1"/>
          </a:lnRef>
          <a:fillRef idx="0">
            <a:schemeClr val="accent1"/>
          </a:fillRef>
          <a:effectRef idx="0">
            <a:schemeClr val="accent1"/>
          </a:effectRef>
          <a:fontRef idx="minor">
            <a:schemeClr val="tx1"/>
          </a:fontRef>
        </p:style>
      </p:cxnSp>
      <p:graphicFrame>
        <p:nvGraphicFramePr>
          <p:cNvPr id="40" name="Chart 39"/>
          <p:cNvGraphicFramePr/>
          <p:nvPr/>
        </p:nvGraphicFramePr>
        <p:xfrm>
          <a:off x="77161" y="128883"/>
          <a:ext cx="2084337" cy="2509896"/>
        </p:xfrm>
        <a:graphic>
          <a:graphicData uri="http://schemas.openxmlformats.org/drawingml/2006/chart">
            <c:chart xmlns:c="http://schemas.openxmlformats.org/drawingml/2006/chart" xmlns:r="http://schemas.openxmlformats.org/officeDocument/2006/relationships" r:id="rId4"/>
          </a:graphicData>
        </a:graphic>
      </p:graphicFrame>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6620"/>
    </mc:Choice>
    <mc:Fallback xmlns="">
      <p:transition spd="slow" advTm="36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6840" y="1136468"/>
            <a:ext cx="6277984" cy="4140926"/>
          </a:xfrm>
          <a:prstGeom prst="rect">
            <a:avLst/>
          </a:prstGeom>
        </p:spPr>
      </p:pic>
      <p:sp>
        <p:nvSpPr>
          <p:cNvPr id="5" name="TextBox 4"/>
          <p:cNvSpPr txBox="1"/>
          <p:nvPr/>
        </p:nvSpPr>
        <p:spPr>
          <a:xfrm>
            <a:off x="378823" y="813302"/>
            <a:ext cx="4924697" cy="769441"/>
          </a:xfrm>
          <a:prstGeom prst="rect">
            <a:avLst/>
          </a:prstGeom>
          <a:noFill/>
        </p:spPr>
        <p:txBody>
          <a:bodyPr wrap="square" rtlCol="0">
            <a:spAutoFit/>
          </a:bodyPr>
          <a:lstStyle/>
          <a:p>
            <a:r>
              <a:rPr lang="en-IN" sz="4400" dirty="0" smtClean="0">
                <a:solidFill>
                  <a:srgbClr val="C00000"/>
                </a:solidFill>
                <a:latin typeface="Verdana" panose="020B0604030504040204" pitchFamily="34" charset="0"/>
                <a:ea typeface="Verdana" panose="020B0604030504040204" pitchFamily="34" charset="0"/>
              </a:rPr>
              <a:t>CRISP-DM:</a:t>
            </a:r>
            <a:endParaRPr lang="en-IN" sz="4400" dirty="0">
              <a:solidFill>
                <a:srgbClr val="C00000"/>
              </a:solidFill>
              <a:latin typeface="Verdana" panose="020B0604030504040204" pitchFamily="34" charset="0"/>
              <a:ea typeface="Verdana" panose="020B0604030504040204" pitchFamily="34" charset="0"/>
            </a:endParaRPr>
          </a:p>
        </p:txBody>
      </p:sp>
      <p:sp>
        <p:nvSpPr>
          <p:cNvPr id="6" name="TextBox 5"/>
          <p:cNvSpPr txBox="1"/>
          <p:nvPr/>
        </p:nvSpPr>
        <p:spPr>
          <a:xfrm>
            <a:off x="378823" y="1861074"/>
            <a:ext cx="7171509" cy="3416320"/>
          </a:xfrm>
          <a:prstGeom prst="rect">
            <a:avLst/>
          </a:prstGeom>
          <a:noFill/>
        </p:spPr>
        <p:txBody>
          <a:bodyPr wrap="square" rtlCol="0">
            <a:spAutoFit/>
          </a:bodyPr>
          <a:lstStyle/>
          <a:p>
            <a:r>
              <a:rPr lang="en-US" sz="2400" dirty="0">
                <a:latin typeface="Verdana" panose="020B0604030504040204" pitchFamily="34" charset="0"/>
                <a:ea typeface="Verdana" panose="020B0604030504040204" pitchFamily="34" charset="0"/>
              </a:rPr>
              <a:t>For planning and executing data mining and data analytics initiatives, several organizations adopt the Cross-Industry Standard Process for Data Mining (CRISP-DM). Although CRISP-DM is frequently used for activities like predictive modeling and data analysis, it may also be customized to address issues like calculating and predicting the monthly inflation in food prices.</a:t>
            </a:r>
            <a:endParaRPr lang="en-IN" sz="2400" dirty="0">
              <a:latin typeface="Verdana" panose="020B0604030504040204" pitchFamily="34" charset="0"/>
              <a:ea typeface="Verdana" panose="020B0604030504040204" pitchFamily="34" charset="0"/>
            </a:endParaRPr>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372"/>
    </mc:Choice>
    <mc:Fallback xmlns="">
      <p:transition spd="slow" advTm="14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p:cNvSpPr txBox="1"/>
          <p:nvPr/>
        </p:nvSpPr>
        <p:spPr>
          <a:xfrm>
            <a:off x="2484120" y="670735"/>
            <a:ext cx="7093131" cy="523220"/>
          </a:xfrm>
          <a:prstGeom prst="rect">
            <a:avLst/>
          </a:prstGeom>
          <a:noFill/>
        </p:spPr>
        <p:txBody>
          <a:bodyPr wrap="square" rtlCol="0">
            <a:spAutoFit/>
          </a:bodyPr>
          <a:lstStyle/>
          <a:p>
            <a:pPr algn="ctr"/>
            <a:r>
              <a:rPr lang="en-IN" sz="2800" b="1" dirty="0" smtClean="0">
                <a:solidFill>
                  <a:srgbClr val="C00000"/>
                </a:solidFill>
                <a:latin typeface="Verdana" panose="020B0604030504040204" pitchFamily="34" charset="0"/>
                <a:ea typeface="Verdana" panose="020B0604030504040204" pitchFamily="34" charset="0"/>
              </a:rPr>
              <a:t>METHODOLOGIES &amp; TOOLS</a:t>
            </a:r>
            <a:endParaRPr lang="en-IN" sz="2800" b="1" dirty="0">
              <a:solidFill>
                <a:srgbClr val="C00000"/>
              </a:solidFill>
              <a:latin typeface="Verdana" panose="020B0604030504040204" pitchFamily="34" charset="0"/>
              <a:ea typeface="Verdana" panose="020B0604030504040204" pitchFamily="34" charset="0"/>
            </a:endParaRPr>
          </a:p>
        </p:txBody>
      </p:sp>
      <p:sp>
        <p:nvSpPr>
          <p:cNvPr id="13" name="TextBox 12"/>
          <p:cNvSpPr txBox="1"/>
          <p:nvPr/>
        </p:nvSpPr>
        <p:spPr>
          <a:xfrm>
            <a:off x="386352" y="1574708"/>
            <a:ext cx="6654528" cy="4031873"/>
          </a:xfrm>
          <a:prstGeom prst="rect">
            <a:avLst/>
          </a:prstGeom>
          <a:noFill/>
        </p:spPr>
        <p:txBody>
          <a:bodyPr wrap="square" rtlCol="0">
            <a:spAutoFit/>
          </a:bodyPr>
          <a:lstStyle/>
          <a:p>
            <a:endParaRPr lang="en-IN" sz="2400" dirty="0" smtClean="0"/>
          </a:p>
          <a:p>
            <a:endParaRPr lang="en-IN" sz="2400" dirty="0"/>
          </a:p>
          <a:p>
            <a:r>
              <a:rPr lang="en-IN" sz="2400" b="1" dirty="0" smtClean="0">
                <a:latin typeface="Verdana" panose="020B0604030504040204" pitchFamily="34" charset="0"/>
                <a:ea typeface="Verdana" panose="020B0604030504040204" pitchFamily="34" charset="0"/>
              </a:rPr>
              <a:t>Data Analysis and Visualization :</a:t>
            </a:r>
          </a:p>
          <a:p>
            <a:endParaRPr lang="en-IN" sz="2400" dirty="0" smtClean="0">
              <a:latin typeface="Verdana" panose="020B0604030504040204" pitchFamily="34" charset="0"/>
              <a:ea typeface="Verdana" panose="020B0604030504040204" pitchFamily="34" charset="0"/>
            </a:endParaRPr>
          </a:p>
          <a:p>
            <a:r>
              <a:rPr lang="en-US" sz="2000" dirty="0">
                <a:latin typeface="Verdana" panose="020B0604030504040204" pitchFamily="34" charset="0"/>
                <a:ea typeface="Verdana" panose="020B0604030504040204" pitchFamily="34" charset="0"/>
              </a:rPr>
              <a:t>Proper data preparation and understanding is essential before beginning analysis or creating visualizations. </a:t>
            </a:r>
            <a:endParaRPr lang="en-US" sz="2000" dirty="0" smtClean="0">
              <a:latin typeface="Verdana" panose="020B0604030504040204" pitchFamily="34" charset="0"/>
              <a:ea typeface="Verdana" panose="020B0604030504040204" pitchFamily="34" charset="0"/>
            </a:endParaRPr>
          </a:p>
          <a:p>
            <a:endParaRPr lang="en-US" sz="2000" dirty="0"/>
          </a:p>
          <a:p>
            <a:r>
              <a:rPr lang="en-US" sz="2000" b="1" dirty="0" smtClean="0">
                <a:latin typeface="Verdana" panose="020B0604030504040204" pitchFamily="34" charset="0"/>
                <a:ea typeface="Verdana" panose="020B0604030504040204" pitchFamily="34" charset="0"/>
              </a:rPr>
              <a:t>Tools:</a:t>
            </a:r>
          </a:p>
          <a:p>
            <a:endParaRPr lang="en-US" sz="2000" dirty="0" smtClean="0">
              <a:latin typeface="Verdana" panose="020B0604030504040204" pitchFamily="34" charset="0"/>
              <a:ea typeface="Verdana" panose="020B0604030504040204" pitchFamily="34" charset="0"/>
            </a:endParaRPr>
          </a:p>
          <a:p>
            <a:r>
              <a:rPr lang="en-US" sz="2000" dirty="0" smtClean="0">
                <a:latin typeface="Verdana" panose="020B0604030504040204" pitchFamily="34" charset="0"/>
                <a:ea typeface="Verdana" panose="020B0604030504040204" pitchFamily="34" charset="0"/>
              </a:rPr>
              <a:t>Matplotlib, Seaborn.</a:t>
            </a:r>
            <a:endParaRPr lang="en-IN" sz="2400" dirty="0" smtClean="0">
              <a:latin typeface="Verdana" panose="020B0604030504040204" pitchFamily="34" charset="0"/>
              <a:ea typeface="Verdana" panose="020B0604030504040204" pitchFamily="34" charset="0"/>
            </a:endParaRPr>
          </a:p>
          <a:p>
            <a:endParaRPr lang="en-IN" sz="2000" dirty="0"/>
          </a:p>
        </p:txBody>
      </p:sp>
      <p:pic>
        <p:nvPicPr>
          <p:cNvPr id="1034" name="Picture 10" descr="28 Data Analysis Projects to Boost Your Skills [2023 Guid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40880" y="1812995"/>
            <a:ext cx="5072743" cy="3239589"/>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2" descr="https://camo.githubusercontent.com/109927a15915074d15313889468aa9aa688de3b9e38cc4359a01f665d351114e/68747470733a2f2f6d6174706c6f746c69622e6f72672f5f7374617469632f6c6f676f322e737667"/>
          <p:cNvSpPr>
            <a:spLocks noChangeAspect="1" noChangeArrowheads="1"/>
          </p:cNvSpPr>
          <p:nvPr/>
        </p:nvSpPr>
        <p:spPr bwMode="auto">
          <a:xfrm>
            <a:off x="155575" y="-144464"/>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sp>
        <p:nvSpPr>
          <p:cNvPr id="3" name="AutoShape 4" descr="https://camo.githubusercontent.com/109927a15915074d15313889468aa9aa688de3b9e38cc4359a01f665d351114e/68747470733a2f2f6d6174706c6f746c69622e6f72672f5f7374617469632f6c6f676f322e737667"/>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IN"/>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6500" y="6032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5466"/>
    </mc:Choice>
    <mc:Fallback xmlns="">
      <p:transition spd="slow" advTm="154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1_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Wood Type</Template>
  <TotalTime>10</TotalTime>
  <Words>328</Words>
  <Application>Microsoft Office PowerPoint</Application>
  <PresentationFormat>Widescreen</PresentationFormat>
  <Paragraphs>72</Paragraphs>
  <Slides>13</Slides>
  <Notes>1</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SimSun</vt:lpstr>
      <vt:lpstr>Arial</vt:lpstr>
      <vt:lpstr>Calibri</vt:lpstr>
      <vt:lpstr>Verdana</vt:lpstr>
      <vt:lpstr>1_Business Cooperate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account</dc:creator>
  <cp:lastModifiedBy>Microsoft account</cp:lastModifiedBy>
  <cp:revision>60</cp:revision>
  <dcterms:created xsi:type="dcterms:W3CDTF">2023-10-19T17:26:57Z</dcterms:created>
  <dcterms:modified xsi:type="dcterms:W3CDTF">2023-10-19T17:37:55Z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1033-5.5.1.8075</vt:lpwstr>
  </property>
</Properties>
</file>

<file path=docProps/thumbnail.jpeg>
</file>